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81600"/>
  </p:normalViewPr>
  <p:slideViewPr>
    <p:cSldViewPr snapToGrid="0" snapToObjects="1">
      <p:cViewPr varScale="1">
        <p:scale>
          <a:sx n="87" d="100"/>
          <a:sy n="87" d="100"/>
        </p:scale>
        <p:origin x="1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E8CC5-2B0D-914D-9407-AEE03191B6F1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01C24B-EE90-FB49-999B-1043119511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442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average production budget for highly rated movies is $61 million with the minimum being $30,000 and maximum over $3.3 billion.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01C24B-EE90-FB49-999B-1043119511E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088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01C24B-EE90-FB49-999B-1043119511E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399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01C24B-EE90-FB49-999B-1043119511E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16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6134-5EED-FB4F-8E2B-0C5F3D580A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Microsoft movie studio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6DD8AF-DC4E-2947-9D65-4248EF6A01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1420000">
            <a:off x="638436" y="3514233"/>
            <a:ext cx="10100049" cy="550333"/>
          </a:xfrm>
        </p:spPr>
        <p:txBody>
          <a:bodyPr/>
          <a:lstStyle/>
          <a:p>
            <a:r>
              <a:rPr lang="en-US" dirty="0"/>
              <a:t>Alexi </a:t>
            </a:r>
            <a:r>
              <a:rPr lang="en-US" dirty="0" err="1"/>
              <a:t>zalk</a:t>
            </a:r>
            <a:r>
              <a:rPr lang="en-US" dirty="0"/>
              <a:t> – flatiron school data science - module 1 Final project</a:t>
            </a:r>
          </a:p>
        </p:txBody>
      </p:sp>
    </p:spTree>
    <p:extLst>
      <p:ext uri="{BB962C8B-B14F-4D97-AF65-F5344CB8AC3E}">
        <p14:creationId xmlns:p14="http://schemas.microsoft.com/office/powerpoint/2010/main" val="1465191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6809B23-EC40-425A-B89A-F9CE4F063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custGeom>
            <a:avLst/>
            <a:gdLst>
              <a:gd name="connsiteX0" fmla="*/ 3 w 11647715"/>
              <a:gd name="connsiteY0" fmla="*/ 0 h 2634343"/>
              <a:gd name="connsiteX1" fmla="*/ 11647715 w 11647715"/>
              <a:gd name="connsiteY1" fmla="*/ 0 h 2634343"/>
              <a:gd name="connsiteX2" fmla="*/ 11647715 w 11647715"/>
              <a:gd name="connsiteY2" fmla="*/ 2634343 h 2634343"/>
              <a:gd name="connsiteX3" fmla="*/ 3 w 11647715"/>
              <a:gd name="connsiteY3" fmla="*/ 2634343 h 2634343"/>
              <a:gd name="connsiteX4" fmla="*/ 3 w 11647715"/>
              <a:gd name="connsiteY4" fmla="*/ 1533667 h 2634343"/>
              <a:gd name="connsiteX5" fmla="*/ 0 w 11647715"/>
              <a:gd name="connsiteY5" fmla="*/ 1533667 h 2634343"/>
              <a:gd name="connsiteX6" fmla="*/ 0 w 11647715"/>
              <a:gd name="connsiteY6" fmla="*/ 980400 h 2634343"/>
              <a:gd name="connsiteX7" fmla="*/ 3 w 11647715"/>
              <a:gd name="connsiteY7" fmla="*/ 980400 h 263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7715" h="2634343">
                <a:moveTo>
                  <a:pt x="3" y="0"/>
                </a:moveTo>
                <a:lnTo>
                  <a:pt x="11647715" y="0"/>
                </a:lnTo>
                <a:lnTo>
                  <a:pt x="11647715" y="2634343"/>
                </a:lnTo>
                <a:lnTo>
                  <a:pt x="3" y="2634343"/>
                </a:lnTo>
                <a:lnTo>
                  <a:pt x="3" y="1533667"/>
                </a:lnTo>
                <a:lnTo>
                  <a:pt x="0" y="1533667"/>
                </a:lnTo>
                <a:lnTo>
                  <a:pt x="0" y="980400"/>
                </a:lnTo>
                <a:lnTo>
                  <a:pt x="3" y="98040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A601F395-3079-4179-84BA-6654D9F825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7"/>
            <a:ext cx="10905067" cy="5571066"/>
          </a:xfrm>
          <a:custGeom>
            <a:avLst/>
            <a:gdLst>
              <a:gd name="connsiteX0" fmla="*/ 0 w 8130198"/>
              <a:gd name="connsiteY0" fmla="*/ 0 h 6857999"/>
              <a:gd name="connsiteX1" fmla="*/ 7241014 w 8130198"/>
              <a:gd name="connsiteY1" fmla="*/ 0 h 6857999"/>
              <a:gd name="connsiteX2" fmla="*/ 8130198 w 8130198"/>
              <a:gd name="connsiteY2" fmla="*/ 0 h 6857999"/>
              <a:gd name="connsiteX3" fmla="*/ 8130198 w 8130198"/>
              <a:gd name="connsiteY3" fmla="*/ 6857999 h 6857999"/>
              <a:gd name="connsiteX4" fmla="*/ 0 w 8130198"/>
              <a:gd name="connsiteY4" fmla="*/ 6857999 h 6857999"/>
              <a:gd name="connsiteX5" fmla="*/ 0 w 8130198"/>
              <a:gd name="connsiteY5" fmla="*/ 63753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30198" h="6857999">
                <a:moveTo>
                  <a:pt x="0" y="0"/>
                </a:moveTo>
                <a:lnTo>
                  <a:pt x="7241014" y="0"/>
                </a:lnTo>
                <a:lnTo>
                  <a:pt x="8130198" y="0"/>
                </a:lnTo>
                <a:lnTo>
                  <a:pt x="8130198" y="6857999"/>
                </a:lnTo>
                <a:lnTo>
                  <a:pt x="0" y="6857999"/>
                </a:lnTo>
                <a:lnTo>
                  <a:pt x="0" y="6375361"/>
                </a:lnTo>
                <a:close/>
              </a:path>
            </a:pathLst>
          </a:custGeom>
          <a:ln w="50800" cap="sq">
            <a:solidFill>
              <a:srgbClr val="7F7F7F"/>
            </a:solidFill>
            <a:miter lim="800000"/>
          </a:ln>
          <a:effectLst>
            <a:outerShdw blurRad="101600" dist="152400" dir="4380000" algn="t" rotWithShape="0">
              <a:prstClr val="black">
                <a:alpha val="43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D77263-169B-F144-9CA1-70EEA0C01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1061660"/>
            <a:ext cx="9618133" cy="1043108"/>
          </a:xfrm>
        </p:spPr>
        <p:txBody>
          <a:bodyPr>
            <a:normAutofit/>
          </a:bodyPr>
          <a:lstStyle/>
          <a:p>
            <a:pPr algn="ctr"/>
            <a:r>
              <a:rPr lang="en-US" sz="4800"/>
              <a:t>Successful movie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20C5E-A04A-CE4F-B8B5-37E406091DA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86933" y="2226681"/>
            <a:ext cx="9618133" cy="35862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>
                <a:solidFill>
                  <a:schemeClr val="tx1">
                    <a:lumMod val="85000"/>
                    <a:lumOff val="15000"/>
                  </a:schemeClr>
                </a:solidFill>
              </a:rPr>
              <a:t>Started with a list of over 300,000 movies</a:t>
            </a:r>
          </a:p>
          <a:p>
            <a:r>
              <a:rPr lang="en-US" sz="1800">
                <a:solidFill>
                  <a:schemeClr val="tx1">
                    <a:lumMod val="85000"/>
                    <a:lumOff val="15000"/>
                  </a:schemeClr>
                </a:solidFill>
              </a:rPr>
              <a:t>an average rating of at least 7.0 on imdb</a:t>
            </a:r>
          </a:p>
          <a:p>
            <a:r>
              <a:rPr lang="en-US" sz="1800">
                <a:solidFill>
                  <a:schemeClr val="tx1">
                    <a:lumMod val="85000"/>
                    <a:lumOff val="15000"/>
                  </a:schemeClr>
                </a:solidFill>
              </a:rPr>
              <a:t>at least 100 rating votes</a:t>
            </a:r>
          </a:p>
          <a:p>
            <a:r>
              <a:rPr lang="en-US" sz="1800">
                <a:solidFill>
                  <a:schemeClr val="tx1">
                    <a:lumMod val="85000"/>
                    <a:lumOff val="15000"/>
                  </a:schemeClr>
                </a:solidFill>
              </a:rPr>
              <a:t>Production budget under $100 million</a:t>
            </a:r>
          </a:p>
          <a:p>
            <a:r>
              <a:rPr lang="en-US" sz="1800">
                <a:solidFill>
                  <a:schemeClr val="tx1">
                    <a:lumMod val="85000"/>
                    <a:lumOff val="15000"/>
                  </a:schemeClr>
                </a:solidFill>
              </a:rPr>
              <a:t>Domestic gross 50% higher than production budget</a:t>
            </a:r>
          </a:p>
          <a:p>
            <a:r>
              <a:rPr lang="en-US" sz="1800">
                <a:solidFill>
                  <a:schemeClr val="tx1">
                    <a:lumMod val="85000"/>
                    <a:lumOff val="15000"/>
                  </a:schemeClr>
                </a:solidFill>
              </a:rPr>
              <a:t>Released after 2000</a:t>
            </a:r>
          </a:p>
          <a:p>
            <a:pPr marL="0" indent="0">
              <a:buNone/>
            </a:pPr>
            <a:r>
              <a:rPr lang="en-US" sz="1800">
                <a:solidFill>
                  <a:schemeClr val="tx1">
                    <a:lumMod val="85000"/>
                    <a:lumOff val="15000"/>
                  </a:schemeClr>
                </a:solidFill>
              </a:rPr>
              <a:t>Ended with a list of 200 movies</a:t>
            </a:r>
          </a:p>
        </p:txBody>
      </p:sp>
    </p:spTree>
    <p:extLst>
      <p:ext uri="{BB962C8B-B14F-4D97-AF65-F5344CB8AC3E}">
        <p14:creationId xmlns:p14="http://schemas.microsoft.com/office/powerpoint/2010/main" val="4265527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6CE4C-3CE2-F542-B8F4-C4915DB57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85800"/>
            <a:ext cx="4951408" cy="1151965"/>
          </a:xfrm>
        </p:spPr>
        <p:txBody>
          <a:bodyPr>
            <a:normAutofit/>
          </a:bodyPr>
          <a:lstStyle/>
          <a:p>
            <a:r>
              <a:rPr lang="en-US" sz="4200"/>
              <a:t>Production Budgets</a:t>
            </a:r>
          </a:p>
        </p:txBody>
      </p:sp>
      <p:sp>
        <p:nvSpPr>
          <p:cNvPr id="22" name="Content Placeholder 14">
            <a:extLst>
              <a:ext uri="{FF2B5EF4-FFF2-40B4-BE49-F238E27FC236}">
                <a16:creationId xmlns:a16="http://schemas.microsoft.com/office/drawing/2014/main" id="{8245528F-466A-43E7-80F0-5B00E37A369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1" y="2076423"/>
            <a:ext cx="4951410" cy="3288739"/>
          </a:xfrm>
        </p:spPr>
        <p:txBody>
          <a:bodyPr>
            <a:normAutofit/>
          </a:bodyPr>
          <a:lstStyle/>
          <a:p>
            <a:r>
              <a:rPr lang="en-US"/>
              <a:t>The majority of these successful movies have a production budget of less than $20 Million</a:t>
            </a:r>
          </a:p>
        </p:txBody>
      </p:sp>
      <p:pic>
        <p:nvPicPr>
          <p:cNvPr id="9" name="Content Placeholder 8" descr="Chart, histogram&#10;&#10;Description automatically generated">
            <a:extLst>
              <a:ext uri="{FF2B5EF4-FFF2-40B4-BE49-F238E27FC236}">
                <a16:creationId xmlns:a16="http://schemas.microsoft.com/office/drawing/2014/main" id="{30FDDF9A-0D5A-A249-8818-98422178DD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2" b="3"/>
          <a:stretch/>
        </p:blipFill>
        <p:spPr>
          <a:xfrm>
            <a:off x="6096000" y="176991"/>
            <a:ext cx="5310189" cy="530158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887057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6CE4C-3CE2-F542-B8F4-C4915DB57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85800"/>
            <a:ext cx="4951408" cy="1151965"/>
          </a:xfrm>
        </p:spPr>
        <p:txBody>
          <a:bodyPr>
            <a:normAutofit/>
          </a:bodyPr>
          <a:lstStyle/>
          <a:p>
            <a:r>
              <a:rPr lang="en-US"/>
              <a:t>Top genres</a:t>
            </a:r>
          </a:p>
        </p:txBody>
      </p:sp>
      <p:sp>
        <p:nvSpPr>
          <p:cNvPr id="22" name="Content Placeholder 14">
            <a:extLst>
              <a:ext uri="{FF2B5EF4-FFF2-40B4-BE49-F238E27FC236}">
                <a16:creationId xmlns:a16="http://schemas.microsoft.com/office/drawing/2014/main" id="{8245528F-466A-43E7-80F0-5B00E37A369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1" y="2076423"/>
            <a:ext cx="4951410" cy="3288739"/>
          </a:xfrm>
        </p:spPr>
        <p:txBody>
          <a:bodyPr>
            <a:normAutofit/>
          </a:bodyPr>
          <a:lstStyle/>
          <a:p>
            <a:r>
              <a:rPr lang="en-US" dirty="0"/>
              <a:t>Drama, comedy, biography, thriller, action, romance, crime</a:t>
            </a:r>
          </a:p>
          <a:p>
            <a:r>
              <a:rPr lang="en-US" dirty="0"/>
              <a:t>The majority of films have 2-3 genres associated with them</a:t>
            </a:r>
          </a:p>
        </p:txBody>
      </p:sp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E94655ED-AB3B-6C43-88E1-25926B45BF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93" b="-2"/>
          <a:stretch/>
        </p:blipFill>
        <p:spPr>
          <a:xfrm>
            <a:off x="6094410" y="147490"/>
            <a:ext cx="5310189" cy="530158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4150370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0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793411C-A1D8-450D-9561-24C75D6D7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D4E68FE-D0E7-4AC4-9D37-BC9A10E71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9F958711-6F0F-4DAF-B6D7-38676273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05DD5-0882-0547-AFCE-10CDDCBD0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63" y="1304458"/>
            <a:ext cx="3326650" cy="29017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100"/>
              <a:t>Actors, Directors, writers, producers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D43839F-D746-4BD2-AF83-A2D59C171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022DB94-BA9F-403F-85B2-FD0A22CAD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537" y="5762147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F0A5978-229F-41F1-B213-A2B43E442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F54315AF-8553-6D4D-9EA1-29117EEBD62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5"/>
          <a:srcRect b="4782"/>
          <a:stretch/>
        </p:blipFill>
        <p:spPr>
          <a:xfrm>
            <a:off x="4898588" y="269875"/>
            <a:ext cx="7064718" cy="627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90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F5D75-BB28-3542-BE37-10E68CA57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85800"/>
            <a:ext cx="4951408" cy="1151965"/>
          </a:xfrm>
        </p:spPr>
        <p:txBody>
          <a:bodyPr>
            <a:normAutofit/>
          </a:bodyPr>
          <a:lstStyle/>
          <a:p>
            <a:r>
              <a:rPr lang="en-US" sz="3800" dirty="0"/>
              <a:t>Top movie contributors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40CCAF5-FD06-470F-89C8-5E8A666B329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1" y="1837765"/>
            <a:ext cx="4951410" cy="375187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Let’s contact them!</a:t>
            </a:r>
          </a:p>
          <a:p>
            <a:r>
              <a:rPr lang="en-US" dirty="0"/>
              <a:t>Jason </a:t>
            </a:r>
            <a:r>
              <a:rPr lang="en-US" dirty="0" err="1"/>
              <a:t>blum</a:t>
            </a:r>
            <a:r>
              <a:rPr lang="en-US" dirty="0"/>
              <a:t>: producer</a:t>
            </a:r>
          </a:p>
          <a:p>
            <a:r>
              <a:rPr lang="en-US" dirty="0"/>
              <a:t>Scott </a:t>
            </a:r>
            <a:r>
              <a:rPr lang="en-US" dirty="0" err="1"/>
              <a:t>rudin</a:t>
            </a:r>
            <a:r>
              <a:rPr lang="en-US" dirty="0"/>
              <a:t>: director, producer</a:t>
            </a:r>
          </a:p>
          <a:p>
            <a:r>
              <a:rPr lang="en-US" dirty="0"/>
              <a:t>Forest </a:t>
            </a:r>
            <a:r>
              <a:rPr lang="en-US" dirty="0" err="1"/>
              <a:t>whitaker</a:t>
            </a:r>
            <a:r>
              <a:rPr lang="en-US" dirty="0"/>
              <a:t>: Director, Producer</a:t>
            </a:r>
          </a:p>
          <a:p>
            <a:r>
              <a:rPr lang="en-US" dirty="0"/>
              <a:t>Ryan Gosling: Actor, producer</a:t>
            </a:r>
          </a:p>
          <a:p>
            <a:r>
              <a:rPr lang="en-US" dirty="0"/>
              <a:t>Alexandre </a:t>
            </a:r>
            <a:r>
              <a:rPr lang="en-US" dirty="0" err="1"/>
              <a:t>Desplat</a:t>
            </a:r>
            <a:r>
              <a:rPr lang="en-US" dirty="0"/>
              <a:t>: Composer</a:t>
            </a:r>
          </a:p>
          <a:p>
            <a:r>
              <a:rPr lang="en-US" dirty="0"/>
              <a:t>Octavia Spencer: Actor, Producer</a:t>
            </a:r>
          </a:p>
          <a:p>
            <a:r>
              <a:rPr lang="en-US" dirty="0"/>
              <a:t>Emma Stone: Actor, Producer</a:t>
            </a:r>
          </a:p>
          <a:p>
            <a:r>
              <a:rPr lang="en-US" dirty="0"/>
              <a:t>Bradley Cooper: Actor, Producer</a:t>
            </a:r>
          </a:p>
          <a:p>
            <a:r>
              <a:rPr lang="en-US" dirty="0"/>
              <a:t>Tom Hanks: Actor, Producer</a:t>
            </a:r>
          </a:p>
          <a:p>
            <a:r>
              <a:rPr lang="en-US" dirty="0"/>
              <a:t>Steven Spielberg: Writer, Producer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847027FD-2219-3A49-91B8-A81C1D5E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" r="8246" b="-1"/>
          <a:stretch/>
        </p:blipFill>
        <p:spPr>
          <a:xfrm>
            <a:off x="6094410" y="162238"/>
            <a:ext cx="5310189" cy="530158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415902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2B375-3C0B-9D48-B0FD-07294EB52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76D75-7BD8-674C-BEE8-9D45148226E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With 200 movies matching our criteria, we ended up with a lot of helpful information to inform what type of films Microsoft should create.</a:t>
            </a:r>
          </a:p>
          <a:p>
            <a:r>
              <a:rPr lang="en-US" dirty="0"/>
              <a:t>Top genres</a:t>
            </a:r>
          </a:p>
          <a:p>
            <a:r>
              <a:rPr lang="en-US" dirty="0"/>
              <a:t>Top contributors (out of 1626 people)</a:t>
            </a:r>
          </a:p>
          <a:p>
            <a:r>
              <a:rPr lang="en-US" dirty="0"/>
              <a:t>Target Production Budget</a:t>
            </a:r>
          </a:p>
          <a:p>
            <a:pPr marL="0" indent="0">
              <a:buNone/>
            </a:pPr>
            <a:r>
              <a:rPr lang="en-US" dirty="0"/>
              <a:t>Let’s reach out to the top 10 movie contributors to make a Drama (+ 1-2 other top Genres) with a production budget of $20 million.</a:t>
            </a:r>
          </a:p>
        </p:txBody>
      </p:sp>
    </p:spTree>
    <p:extLst>
      <p:ext uri="{BB962C8B-B14F-4D97-AF65-F5344CB8AC3E}">
        <p14:creationId xmlns:p14="http://schemas.microsoft.com/office/powerpoint/2010/main" val="1695966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273</Words>
  <Application>Microsoft Macintosh PowerPoint</Application>
  <PresentationFormat>Widescreen</PresentationFormat>
  <Paragraphs>38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Impact</vt:lpstr>
      <vt:lpstr>Main Event</vt:lpstr>
      <vt:lpstr>Microsoft movie studio</vt:lpstr>
      <vt:lpstr>Successful movie criteria</vt:lpstr>
      <vt:lpstr>Production Budgets</vt:lpstr>
      <vt:lpstr>Top genres</vt:lpstr>
      <vt:lpstr>Actors, Directors, writers, producers</vt:lpstr>
      <vt:lpstr>Top movie contributors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movie studio</dc:title>
  <dc:creator>Zalk, Kara Alanna</dc:creator>
  <cp:lastModifiedBy>Zalk, Kara Alanna</cp:lastModifiedBy>
  <cp:revision>7</cp:revision>
  <dcterms:created xsi:type="dcterms:W3CDTF">2020-12-11T00:15:55Z</dcterms:created>
  <dcterms:modified xsi:type="dcterms:W3CDTF">2020-12-11T02:14:36Z</dcterms:modified>
</cp:coreProperties>
</file>

<file path=docProps/thumbnail.jpeg>
</file>